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60" r:id="rId3"/>
    <p:sldId id="351" r:id="rId4"/>
    <p:sldId id="336" r:id="rId5"/>
    <p:sldId id="264" r:id="rId6"/>
    <p:sldId id="358" r:id="rId7"/>
    <p:sldId id="303" r:id="rId8"/>
    <p:sldId id="335" r:id="rId9"/>
    <p:sldId id="265" r:id="rId10"/>
    <p:sldId id="352" r:id="rId11"/>
    <p:sldId id="354" r:id="rId12"/>
    <p:sldId id="357" r:id="rId13"/>
    <p:sldId id="363" r:id="rId14"/>
    <p:sldId id="361" r:id="rId15"/>
    <p:sldId id="364" r:id="rId16"/>
    <p:sldId id="365" r:id="rId17"/>
    <p:sldId id="292" r:id="rId18"/>
    <p:sldId id="317" r:id="rId19"/>
    <p:sldId id="366" r:id="rId20"/>
    <p:sldId id="331" r:id="rId21"/>
    <p:sldId id="347" r:id="rId22"/>
    <p:sldId id="348" r:id="rId23"/>
    <p:sldId id="349" r:id="rId24"/>
    <p:sldId id="350" r:id="rId25"/>
    <p:sldId id="290" r:id="rId26"/>
    <p:sldId id="291" r:id="rId27"/>
    <p:sldId id="35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9D940E-021E-4B37-BFAB-EB5AB9331F13}">
          <p14:sldIdLst>
            <p14:sldId id="256"/>
            <p14:sldId id="260"/>
            <p14:sldId id="351"/>
            <p14:sldId id="336"/>
            <p14:sldId id="264"/>
            <p14:sldId id="358"/>
            <p14:sldId id="303"/>
            <p14:sldId id="335"/>
            <p14:sldId id="265"/>
            <p14:sldId id="352"/>
            <p14:sldId id="354"/>
            <p14:sldId id="357"/>
            <p14:sldId id="363"/>
            <p14:sldId id="361"/>
            <p14:sldId id="364"/>
            <p14:sldId id="365"/>
            <p14:sldId id="292"/>
            <p14:sldId id="317"/>
            <p14:sldId id="366"/>
            <p14:sldId id="331"/>
            <p14:sldId id="347"/>
            <p14:sldId id="348"/>
            <p14:sldId id="349"/>
            <p14:sldId id="350"/>
            <p14:sldId id="290"/>
            <p14:sldId id="291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66" autoAdjust="0"/>
    <p:restoredTop sz="96403" autoAdjust="0"/>
  </p:normalViewPr>
  <p:slideViewPr>
    <p:cSldViewPr snapToGrid="0">
      <p:cViewPr varScale="1">
        <p:scale>
          <a:sx n="153" d="100"/>
          <a:sy n="153" d="100"/>
        </p:scale>
        <p:origin x="9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93D56-E312-475A-AFE8-E5A96CADDEC2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D3737-B85E-4357-B9F6-56B70699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6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47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0FA93-2C91-8B09-F884-A00AEFC81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2A2DB2-8BEF-7216-F159-124EBCE53B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15FC49-62CE-16E4-AA3B-A205773FE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7C469-A671-A84B-6315-B0F90D8A8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10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85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 link to markdown file: https://github.com/nycdepartmentoffinance/onboarding/blob/main/github.md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86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 if time allows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29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8176-072B-3CAF-B2B5-8C0CC97B1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876C2-EEC7-9E7D-A1D5-7D050E9F6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A8863-B543-ADEB-DB61-89AD76374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584F-A200-450E-AD08-9AE358D5F312}" type="datetime1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EDBF4-6DCE-EA41-B114-5C4664B4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31975-261D-7761-AF70-355A1D35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11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9DE82-30C8-DBFE-2720-F26BEF5E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5F472-A1BC-8F94-ACA3-57D59C71C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24EEA-87C8-CD6E-3174-9B083A9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1972-8892-4A10-B64D-5C8D48B889E7}" type="datetime1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084CA-04E3-D36F-8ADE-101C7557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D68B7-CE90-E450-4A54-74944585D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55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CEDE87-8897-9993-F1C1-321203271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496A0-F817-DA09-91FD-CA61BE13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A36A6-DE28-C570-4C71-5ABFB18B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3603-D018-4F75-9490-881FE058C1D8}" type="datetime1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0E8-B509-E754-4BAD-DF9E453BC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8F481-E862-C84F-FB0E-1DCAAB27A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0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FCE1-1C9D-50B0-E98A-F56EC1639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C9DE7-B8A2-1BFD-1CDA-FE8D95487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BC54A-8FF2-01F6-AAC6-0532FF8E1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F8B0-907B-434F-84FB-2B6EE00B5AB9}" type="datetime1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8B5CD-B2EB-551E-51EF-C68B03E4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E47EB-9922-671C-6B64-E49F4192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6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077C-69C1-F5D8-44D5-BC402E879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C9A59-8DB5-3B67-A988-B8AA52E16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AFBF4-2456-0F6D-DB67-506D381F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DD1D-28F0-4462-9347-AC7EE935DFAD}" type="datetime1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66BE4-757B-B1B1-788F-693C8E5C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C6363-CCED-823E-0775-B28F5397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2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F17B0-1040-B9CA-E77B-3E0C4AFD5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9BFB-1B86-C6DB-70EE-D800C04AD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0F46B-3628-8B1C-3D33-04C63958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05B76-5441-B290-EB76-CE1D9D65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F9B9E-A818-4031-9198-AAA411A8A88D}" type="datetime1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ED3CD-C1C0-3D58-BC0A-F2B16C7A2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B35FF-6CFC-A868-D6D7-E45FE5E3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FF87-4E04-AA8B-87E1-EC161400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1F1CA-3BE3-2747-A333-2490AF67F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8DF9F-176D-AD80-627A-43D8F94C0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1C458E-051A-9292-F1B9-E9ED857C6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21B633-94F0-ADBC-0CD8-0044A21767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ECB95-71DB-7679-2B47-2099424A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808E9-1A56-4A70-B2D1-DBC1A7186B1A}" type="datetime1">
              <a:rPr lang="en-US" smtClean="0"/>
              <a:t>7/9/2025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5230BE-D51B-C217-CED7-6B3D3CAC8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FF7C96-2717-47CE-E3DE-B1E4492E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02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7ECA3-A9A2-7851-A94F-9ADA7242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09696-7F47-7771-23DD-6E50D89E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1E4B-6EA2-4694-A9F1-8631E65F70A1}" type="datetime1">
              <a:rPr lang="en-US" smtClean="0"/>
              <a:t>7/9/2025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01C17-BC97-2557-81E9-B29FE0B50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B9DFA-BCF1-789F-2C02-361E5EBB9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78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84B2-0726-8B4B-937B-7D07BA12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895E2-4F15-47E7-8406-949B60B7772D}" type="datetime1">
              <a:rPr lang="en-US" smtClean="0"/>
              <a:t>7/9/2025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30ADA-B060-4DA5-C316-E6021E92F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4AC00-4C30-9AD9-A272-91FE00AF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1C51-174E-89B0-55C5-29577C226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3EB04-3C99-E140-6A5F-8BF6D72DB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3A9E3-9EE5-9B44-1AC5-2706B95DD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8BB86-FBDA-F7A3-90E2-9628FA9E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F5A26-1300-40A6-9BCD-10630E8A7C99}" type="datetime1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00D5A-96CA-B95D-7654-AF141E56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70287-39DB-7BA3-7FB1-89AB1172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9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792E-A70F-4478-CAB1-FA3DAB784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B9C687-471B-C81B-B52A-762E7594F7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2868A-ABD3-8CA3-5E87-1FE3787BC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01F64-2248-B1BA-1E88-E468E90A8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1CD9-A5A2-4EB6-BF6B-D104543C1280}" type="datetime1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58A91-6DF6-FD30-D8EC-D23EAC9C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279F9-2842-2D1D-01AC-4BB112B2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3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E30118-31D5-ED0E-77AB-7EECCB8AE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335B7-7A0D-85E7-8D3A-2EB4F1144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22B60-AEB3-5CE5-B59D-B13C1F04A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2A878C-B8E7-42BD-97C0-09DFDA7FFF9A}" type="datetime1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BAA41-E2DC-7303-784B-5ECDB9443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7FB27-77D8-5647-58DA-3649E5F40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6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boydclaire@finance.nyc.gov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github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nycdepartmentoffinance/repositori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ycdepartmentoffinance.github.io/models/coop_sales_model.html#map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ycdepartmentoffinance.github.io/data_dictionary/fdw_crosswalk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ycdepartmentoffinance/assessNYC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ycdepartmentoffinance/onboarding/tree/mai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09321-DE7E-9D8E-8AFA-0DB67C1AD8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HelveticaNeueforSAS" panose="020B0604020202020204" pitchFamily="34" charset="0"/>
              </a:rPr>
              <a:t>Using git/GitHub @ NYC           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AD75E-6159-858A-9D2E-E97A3680F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9042"/>
            <a:ext cx="9144000" cy="1358757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latin typeface="HelveticaNeueforSAS" panose="020B0604020202020204" pitchFamily="34" charset="0"/>
              </a:rPr>
              <a:t>Claire Boyd</a:t>
            </a:r>
          </a:p>
          <a:p>
            <a:r>
              <a:rPr lang="en-US" i="1" dirty="0">
                <a:latin typeface="HelveticaNeueforSAS" panose="020B0604020202020204" pitchFamily="34" charset="0"/>
              </a:rPr>
              <a:t>Data Scientist</a:t>
            </a:r>
            <a:r>
              <a:rPr lang="en-US" dirty="0">
                <a:latin typeface="HelveticaNeueforSAS" panose="020B0604020202020204" pitchFamily="34" charset="0"/>
              </a:rPr>
              <a:t>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NYC Department of Finance, Property Modeling &amp; Valuation</a:t>
            </a:r>
          </a:p>
          <a:p>
            <a:r>
              <a:rPr lang="en-US" b="0" i="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hlinkClick r:id="rId2"/>
              </a:rPr>
              <a:t>boydclaire@finance.nyc.gov</a:t>
            </a:r>
            <a:endParaRPr lang="en-US" dirty="0">
              <a:latin typeface="HelveticaNeueforSA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AF2F1-BD96-6639-CE41-D5564BB3B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3AAA2-8156-F6BB-D446-17F71880E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55F33-E84C-9D3D-8BA0-5624F4A72FEC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If you use git/GitHub, you might already use it….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F7F3FE-12D9-29E6-617E-D30E9AC3D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24CB3-C5E2-E633-E7AB-B64D0B5D1247}"/>
              </a:ext>
            </a:extLst>
          </p:cNvPr>
          <p:cNvSpPr txBox="1"/>
          <p:nvPr/>
        </p:nvSpPr>
        <p:spPr>
          <a:xfrm>
            <a:off x="645459" y="1425388"/>
            <a:ext cx="109010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For code inspiration: </a:t>
            </a:r>
            <a:r>
              <a:rPr lang="en-US" sz="2000" dirty="0"/>
              <a:t>Finding code (in a public repository or folder) that looks similar to what you want to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To download and review documentation for open-source packages</a:t>
            </a:r>
            <a:r>
              <a:rPr lang="en-US" sz="2000" dirty="0"/>
              <a:t>: guides for how to download a package and/or examples of how it works so that you can use it in your own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To collaborate with other programmers </a:t>
            </a:r>
            <a:r>
              <a:rPr lang="en-US" sz="2000" dirty="0"/>
              <a:t>on your team on a data analysis, data science or data engineering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To build your own package</a:t>
            </a:r>
            <a:r>
              <a:rPr lang="en-US" sz="2000" dirty="0"/>
              <a:t> to make common tasks within your team easy to replicate and standardize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….{many more examples…}</a:t>
            </a:r>
          </a:p>
        </p:txBody>
      </p:sp>
    </p:spTree>
    <p:extLst>
      <p:ext uri="{BB962C8B-B14F-4D97-AF65-F5344CB8AC3E}">
        <p14:creationId xmlns:p14="http://schemas.microsoft.com/office/powerpoint/2010/main" val="3143825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FFF5E-7F22-B7DF-823E-CC98ADB13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E4175-D44A-E2E6-26CA-EA5669EB3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81640-EE02-D44A-D279-034175C0E103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Why might you not already use git/GitHub?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11D2E-03FB-C43B-44A5-77A4BF113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172655-6854-9490-C33B-5022C4092D01}"/>
              </a:ext>
            </a:extLst>
          </p:cNvPr>
          <p:cNvSpPr txBox="1"/>
          <p:nvPr/>
        </p:nvSpPr>
        <p:spPr>
          <a:xfrm>
            <a:off x="645459" y="1425388"/>
            <a:ext cx="1042147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you use a city machine, it is likely that your internet connection is configured to operate through a </a:t>
            </a:r>
            <a:r>
              <a:rPr lang="en-US" sz="2000" b="1" dirty="0"/>
              <a:t>proxy server</a:t>
            </a:r>
            <a:r>
              <a:rPr lang="en-US" sz="2000" dirty="0"/>
              <a:t> for additional security.</a:t>
            </a:r>
            <a:r>
              <a:rPr lang="en-US" sz="2000" b="1" dirty="0"/>
              <a:t> 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Your browser and other core applications are already configured to reach the internet using the proxy server. </a:t>
            </a:r>
            <a:r>
              <a:rPr lang="en-US" sz="2000" b="1" dirty="0"/>
              <a:t>Git</a:t>
            </a:r>
            <a:r>
              <a:rPr lang="en-US" sz="2000" dirty="0"/>
              <a:t> (and IDEs like </a:t>
            </a:r>
            <a:r>
              <a:rPr lang="en-US" sz="2000" dirty="0" err="1"/>
              <a:t>Rstudio</a:t>
            </a:r>
            <a:r>
              <a:rPr lang="en-US" sz="2000" dirty="0"/>
              <a:t> and </a:t>
            </a:r>
            <a:r>
              <a:rPr lang="en-US" sz="2000" dirty="0" err="1"/>
              <a:t>VSCode</a:t>
            </a:r>
            <a:r>
              <a:rPr lang="en-US" sz="2000" dirty="0"/>
              <a:t>)</a:t>
            </a:r>
            <a:r>
              <a:rPr lang="en-US" sz="2000" b="1" dirty="0"/>
              <a:t> is not automatically configured with these settings</a:t>
            </a:r>
            <a:r>
              <a:rPr lang="en-US" sz="2000" dirty="0"/>
              <a:t>, so if you have tried to use it and gotten a HTTP Connection error this might have been why. We need to manually configure the settings to allow these applications to successfully access the internet.</a:t>
            </a:r>
          </a:p>
        </p:txBody>
      </p:sp>
      <p:pic>
        <p:nvPicPr>
          <p:cNvPr id="2" name="Picture 2" descr="What is Proxy Server? - GeeksforGeeks">
            <a:extLst>
              <a:ext uri="{FF2B5EF4-FFF2-40B4-BE49-F238E27FC236}">
                <a16:creationId xmlns:a16="http://schemas.microsoft.com/office/drawing/2014/main" id="{1A378727-8EA3-41E4-BEFE-8E5298CB2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706" y="2052762"/>
            <a:ext cx="5522976" cy="218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488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D26DC-BA8B-1D1F-E1E4-16C39FDDD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39730-F019-39F1-4232-C6C151581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1FFBD7-6181-E8DC-6268-AD60618B2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it.</a:t>
            </a:r>
          </a:p>
        </p:txBody>
      </p:sp>
    </p:spTree>
    <p:extLst>
      <p:ext uri="{BB962C8B-B14F-4D97-AF65-F5344CB8AC3E}">
        <p14:creationId xmlns:p14="http://schemas.microsoft.com/office/powerpoint/2010/main" val="1626582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C72E8-CAF6-060A-45F8-EBEC4C056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55ECA-9110-BF3B-B28E-5365E0CF2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1034E-CFC1-2BD0-E679-B9C81F08648F}"/>
              </a:ext>
            </a:extLst>
          </p:cNvPr>
          <p:cNvSpPr txBox="1"/>
          <p:nvPr/>
        </p:nvSpPr>
        <p:spPr>
          <a:xfrm>
            <a:off x="478499" y="589583"/>
            <a:ext cx="8472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git</a:t>
            </a:r>
            <a:r>
              <a:rPr lang="en-US" sz="2800" b="1" dirty="0"/>
              <a:t>/</a:t>
            </a:r>
            <a:r>
              <a:rPr lang="en-US" sz="2800" b="1" dirty="0">
                <a:solidFill>
                  <a:schemeClr val="accent6"/>
                </a:solidFill>
              </a:rPr>
              <a:t>GitHub</a:t>
            </a:r>
            <a:r>
              <a:rPr lang="en-US" sz="2800" b="1" dirty="0"/>
              <a:t> initial set-up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8880D2-4791-885C-DAB4-540F49327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6F0415-D070-ED74-A857-E77BED82B0B0}"/>
              </a:ext>
            </a:extLst>
          </p:cNvPr>
          <p:cNvSpPr txBox="1"/>
          <p:nvPr/>
        </p:nvSpPr>
        <p:spPr>
          <a:xfrm>
            <a:off x="645459" y="1425388"/>
            <a:ext cx="5060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Install</a:t>
            </a:r>
            <a:r>
              <a:rPr lang="en-US" sz="2400" b="1" dirty="0">
                <a:solidFill>
                  <a:schemeClr val="accent2"/>
                </a:solidFill>
              </a:rPr>
              <a:t> git </a:t>
            </a:r>
            <a:r>
              <a:rPr lang="en-US" sz="2400" dirty="0"/>
              <a:t>(</a:t>
            </a:r>
            <a:r>
              <a:rPr lang="en-US" sz="2400" dirty="0">
                <a:hlinkClick r:id="rId3"/>
              </a:rPr>
              <a:t>https://git-scm.com/</a:t>
            </a:r>
            <a:r>
              <a:rPr lang="en-US" sz="2400" dirty="0"/>
              <a:t>) on your local machine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40F30B-69B0-E2DC-5E49-46F36E6D694A}"/>
              </a:ext>
            </a:extLst>
          </p:cNvPr>
          <p:cNvSpPr txBox="1"/>
          <p:nvPr/>
        </p:nvSpPr>
        <p:spPr>
          <a:xfrm>
            <a:off x="6269127" y="1425388"/>
            <a:ext cx="52248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Create a free</a:t>
            </a:r>
            <a:r>
              <a:rPr lang="en-US" sz="2400" b="1" dirty="0">
                <a:solidFill>
                  <a:schemeClr val="accent6"/>
                </a:solidFill>
              </a:rPr>
              <a:t> GitHub </a:t>
            </a:r>
            <a:r>
              <a:rPr lang="en-US" sz="2400" b="1" dirty="0"/>
              <a:t>account </a:t>
            </a:r>
            <a:r>
              <a:rPr lang="en-US" sz="2400" dirty="0"/>
              <a:t>(with your work email): </a:t>
            </a:r>
            <a:r>
              <a:rPr lang="en-US" sz="2400" dirty="0">
                <a:hlinkClick r:id="rId4"/>
              </a:rPr>
              <a:t>https://github.com/</a:t>
            </a:r>
            <a:r>
              <a:rPr lang="en-US" sz="2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A338E-0AAC-40A4-FE48-DF3B26381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396" y="2378775"/>
            <a:ext cx="3712627" cy="3601882"/>
          </a:xfrm>
          <a:prstGeom prst="rect">
            <a:avLst/>
          </a:prstGeom>
        </p:spPr>
      </p:pic>
      <p:pic>
        <p:nvPicPr>
          <p:cNvPr id="2050" name="Picture 2" descr="GitHub - deepakydv9315/github-login-page: GitHub login page using HTML and  CSS.">
            <a:extLst>
              <a:ext uri="{FF2B5EF4-FFF2-40B4-BE49-F238E27FC236}">
                <a16:creationId xmlns:a16="http://schemas.microsoft.com/office/drawing/2014/main" id="{2B541AB3-68DC-5053-092B-97AC95805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118" y="2256385"/>
            <a:ext cx="3885485" cy="372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001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C6AE4-47DB-CDE3-005C-C5FF7D13F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C3CFA-4C3B-DB24-402D-815A7C6E4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8689F-5310-1FF5-FCC9-6DCFBAFD4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07B50C-B242-013F-4AEF-74F3173E5EDF}"/>
              </a:ext>
            </a:extLst>
          </p:cNvPr>
          <p:cNvSpPr txBox="1"/>
          <p:nvPr/>
        </p:nvSpPr>
        <p:spPr>
          <a:xfrm>
            <a:off x="526473" y="706582"/>
            <a:ext cx="929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</a:t>
            </a:r>
            <a:r>
              <a:rPr lang="en-US" sz="2800" b="1" dirty="0"/>
              <a:t>configure git </a:t>
            </a:r>
            <a:r>
              <a:rPr lang="en-US" sz="2800" dirty="0"/>
              <a:t>to connect through the proxy?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4BAEE0-AC99-CE2A-AE4B-007980FD8B8A}"/>
              </a:ext>
            </a:extLst>
          </p:cNvPr>
          <p:cNvSpPr/>
          <p:nvPr/>
        </p:nvSpPr>
        <p:spPr>
          <a:xfrm>
            <a:off x="10334366" y="3140384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00BED3-4F46-07FB-B432-8071D174B24D}"/>
              </a:ext>
            </a:extLst>
          </p:cNvPr>
          <p:cNvSpPr/>
          <p:nvPr/>
        </p:nvSpPr>
        <p:spPr>
          <a:xfrm>
            <a:off x="7520468" y="4332066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4B881-EB7C-9CF8-0C8A-B88EA831D805}"/>
              </a:ext>
            </a:extLst>
          </p:cNvPr>
          <p:cNvSpPr txBox="1"/>
          <p:nvPr/>
        </p:nvSpPr>
        <p:spPr>
          <a:xfrm>
            <a:off x="645459" y="1425388"/>
            <a:ext cx="6018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Step 1: Find proxy hostname // port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FFC295-23EA-D772-5DBF-BAF164C5D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80" y="1938407"/>
            <a:ext cx="4529639" cy="3993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F5743C-8AC5-B7E0-867D-0982B46DE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194" y="1989983"/>
            <a:ext cx="4806812" cy="400798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17619E7-8ED7-5CD2-6C62-C60268C4F492}"/>
              </a:ext>
            </a:extLst>
          </p:cNvPr>
          <p:cNvSpPr/>
          <p:nvPr/>
        </p:nvSpPr>
        <p:spPr>
          <a:xfrm>
            <a:off x="7978423" y="5595916"/>
            <a:ext cx="1613694" cy="3355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5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AE4DE-9E1B-4B6C-F72B-8E281F12B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CF327-CF19-57C4-04AF-1E88AB9B3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DFEDE-147B-63C8-FAA3-9BF9DB45C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04F6A6-5BC8-1B26-5F62-8862A554FEE6}"/>
              </a:ext>
            </a:extLst>
          </p:cNvPr>
          <p:cNvSpPr txBox="1"/>
          <p:nvPr/>
        </p:nvSpPr>
        <p:spPr>
          <a:xfrm>
            <a:off x="526473" y="706582"/>
            <a:ext cx="929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</a:t>
            </a:r>
            <a:r>
              <a:rPr lang="en-US" sz="2800" b="1" dirty="0"/>
              <a:t>configure git </a:t>
            </a:r>
            <a:r>
              <a:rPr lang="en-US" sz="2800" dirty="0"/>
              <a:t>to connect through the proxy?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E0FC47-1B40-E769-B865-DA20F0675BD2}"/>
              </a:ext>
            </a:extLst>
          </p:cNvPr>
          <p:cNvSpPr/>
          <p:nvPr/>
        </p:nvSpPr>
        <p:spPr>
          <a:xfrm>
            <a:off x="10334366" y="3140384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AB1708-B632-1E7E-4684-32EEC6593808}"/>
              </a:ext>
            </a:extLst>
          </p:cNvPr>
          <p:cNvSpPr/>
          <p:nvPr/>
        </p:nvSpPr>
        <p:spPr>
          <a:xfrm>
            <a:off x="7520468" y="4332066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40C0A-8D19-A829-59F4-D8D429C92A4E}"/>
              </a:ext>
            </a:extLst>
          </p:cNvPr>
          <p:cNvSpPr txBox="1"/>
          <p:nvPr/>
        </p:nvSpPr>
        <p:spPr>
          <a:xfrm>
            <a:off x="645459" y="1425388"/>
            <a:ext cx="6018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Step 2: Share this information with git.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6635C9-019A-6EDB-D09C-571ACDD3E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778" y="2075070"/>
            <a:ext cx="7415315" cy="435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11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73DA2-7719-9C40-6C93-137E91F41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C9378-2DD5-27B6-7426-1680DBFFB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458D0-51AC-0C37-0DD2-13D92698E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43226D-5188-2008-7218-DCE01C2D5F84}"/>
              </a:ext>
            </a:extLst>
          </p:cNvPr>
          <p:cNvSpPr txBox="1"/>
          <p:nvPr/>
        </p:nvSpPr>
        <p:spPr>
          <a:xfrm>
            <a:off x="526473" y="706582"/>
            <a:ext cx="929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</a:t>
            </a:r>
            <a:r>
              <a:rPr lang="en-US" sz="2800" b="1" dirty="0"/>
              <a:t>configure git </a:t>
            </a:r>
            <a:r>
              <a:rPr lang="en-US" sz="2800" dirty="0"/>
              <a:t>to connect through the proxy?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E9CC11-022A-38AE-5A0E-EF1FB7C2724E}"/>
              </a:ext>
            </a:extLst>
          </p:cNvPr>
          <p:cNvSpPr/>
          <p:nvPr/>
        </p:nvSpPr>
        <p:spPr>
          <a:xfrm>
            <a:off x="10334366" y="3140384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2BD98A-0C92-282C-A875-2C45065C1372}"/>
              </a:ext>
            </a:extLst>
          </p:cNvPr>
          <p:cNvSpPr/>
          <p:nvPr/>
        </p:nvSpPr>
        <p:spPr>
          <a:xfrm>
            <a:off x="7520468" y="4332066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67417-20BE-A8AB-4197-F6111CE83CB3}"/>
              </a:ext>
            </a:extLst>
          </p:cNvPr>
          <p:cNvSpPr txBox="1"/>
          <p:nvPr/>
        </p:nvSpPr>
        <p:spPr>
          <a:xfrm>
            <a:off x="645458" y="1425388"/>
            <a:ext cx="1032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Step 3: Try cloning  (copying) a remote repository from GitHub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00318F-E1C0-8CD9-78C9-E00240BD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657" y="2008513"/>
            <a:ext cx="9075725" cy="397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16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7A7D3-A8C8-9853-92F1-B151CFADA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B49E0-5615-7946-D106-A16A835E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B2A13-1D6E-E502-4083-99681B3B9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A8F7A1-EE38-3F95-C4E6-A9A3699B1968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you </a:t>
            </a:r>
            <a:r>
              <a:rPr lang="en-US" sz="2800" b="1" dirty="0"/>
              <a:t>use</a:t>
            </a:r>
            <a:r>
              <a:rPr lang="en-US" sz="2800" dirty="0"/>
              <a:t> git?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97D78-34B1-17BB-5470-D29FAD6C5A02}"/>
              </a:ext>
            </a:extLst>
          </p:cNvPr>
          <p:cNvSpPr/>
          <p:nvPr/>
        </p:nvSpPr>
        <p:spPr>
          <a:xfrm>
            <a:off x="9520517" y="1104944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F4B07-75CD-E8E0-DB25-9E5F1A85266C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2AFA7-2CB8-8A20-DD53-79D2834A7551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C3BDB0-262E-577A-10AE-6B14E7EB1E0D}"/>
              </a:ext>
            </a:extLst>
          </p:cNvPr>
          <p:cNvSpPr txBox="1"/>
          <p:nvPr/>
        </p:nvSpPr>
        <p:spPr>
          <a:xfrm>
            <a:off x="526473" y="1464541"/>
            <a:ext cx="5060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Command line interface (CLI)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BA8FED-71C3-534A-F648-E222F36BA2E0}"/>
              </a:ext>
            </a:extLst>
          </p:cNvPr>
          <p:cNvSpPr txBox="1"/>
          <p:nvPr/>
        </p:nvSpPr>
        <p:spPr>
          <a:xfrm>
            <a:off x="5312735" y="1464542"/>
            <a:ext cx="522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GitHub Desktop App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6E930A-9409-8111-A010-4FC1F2E2C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814" y="2058894"/>
            <a:ext cx="6361572" cy="43854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09E74B-7450-BA0E-EFB2-45668AD69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99" y="2058894"/>
            <a:ext cx="4325590" cy="39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72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3F155-4C81-8D89-0FBE-341FD869A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7D105-0A29-5185-D0EE-2D58C9DF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12D8EE-0AEB-7BE6-41F2-D2C4C2145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49413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7B1AF-0FA0-A525-E1D6-F031A93A0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583D3-DF00-7A79-5FE4-E8C86FC59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6C01E6-2349-9B5A-8888-17ED3E590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use it for?</a:t>
            </a:r>
          </a:p>
        </p:txBody>
      </p:sp>
    </p:spTree>
    <p:extLst>
      <p:ext uri="{BB962C8B-B14F-4D97-AF65-F5344CB8AC3E}">
        <p14:creationId xmlns:p14="http://schemas.microsoft.com/office/powerpoint/2010/main" val="194078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9617-64DF-CAAD-D7B0-E5EACA21E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-114300"/>
            <a:ext cx="3932237" cy="1600200"/>
          </a:xfrm>
        </p:spPr>
        <p:txBody>
          <a:bodyPr/>
          <a:lstStyle/>
          <a:p>
            <a:r>
              <a:rPr lang="en-US" dirty="0"/>
              <a:t>A little about me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C496E2-F0C8-2E67-0485-365831284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485900"/>
            <a:ext cx="3932237" cy="43751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Native New Yorker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Researcher at Urban Institute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Studied Computer Science and Public Policy at UChicago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Worked at Cook County Assessors Office and Mansueto Institute for Urban Innovation, applying data science in the property assessment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 at DOF - excited about using and building open-source tools to enhance the work we do for the City of New York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C3BFD-7525-FB2C-9BBA-26B7FEBD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</a:t>
            </a:fld>
            <a:endParaRPr lang="en-US"/>
          </a:p>
        </p:txBody>
      </p:sp>
      <p:pic>
        <p:nvPicPr>
          <p:cNvPr id="11" name="Picture Placeholder 10" descr="A person wearing glasses&#10;&#10;AI-generated content may be incorrect.">
            <a:extLst>
              <a:ext uri="{FF2B5EF4-FFF2-40B4-BE49-F238E27FC236}">
                <a16:creationId xmlns:a16="http://schemas.microsoft.com/office/drawing/2014/main" id="{209B9D5D-1ABF-9DAE-958E-06BA9852777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t="4888" r="-51" b="16152"/>
          <a:stretch>
            <a:fillRect/>
          </a:stretch>
        </p:blipFill>
        <p:spPr>
          <a:xfrm>
            <a:off x="5183188" y="987425"/>
            <a:ext cx="6172200" cy="487362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A7FD6-E6DF-8D53-7AD5-298DB5969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DB228-A120-6E5F-1B0D-2AE6165AA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CC766-1702-9999-AB73-A8375555B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44430-E31D-5599-D5E4-949B2F1C7486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Existing use cases for GitHub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5BD1F-3EF9-3FA8-0427-0AA8E98D7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2D5050-5E00-42D6-5E92-5ADF6E3DC955}"/>
              </a:ext>
            </a:extLst>
          </p:cNvPr>
          <p:cNvSpPr txBox="1"/>
          <p:nvPr/>
        </p:nvSpPr>
        <p:spPr>
          <a:xfrm>
            <a:off x="553477" y="1305650"/>
            <a:ext cx="5170991" cy="397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Benefits for data science teams: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 </a:t>
            </a:r>
            <a:r>
              <a:rPr lang="en-US" b="1" dirty="0"/>
              <a:t>internal/external documentation</a:t>
            </a:r>
            <a:r>
              <a:rPr lang="en-US" dirty="0"/>
              <a:t> for onboarding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homes for all project related materials as the</a:t>
            </a:r>
            <a:r>
              <a:rPr lang="en-US" b="1" dirty="0"/>
              <a:t> ground truth</a:t>
            </a:r>
            <a:r>
              <a:rPr lang="en-US" dirty="0"/>
              <a:t>, where everyone can access/update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for easier </a:t>
            </a:r>
            <a:r>
              <a:rPr lang="en-US" b="1" dirty="0"/>
              <a:t>code review </a:t>
            </a:r>
            <a:r>
              <a:rPr lang="en-US" dirty="0"/>
              <a:t>and internal collaboration, to minimize reliance on institutional knowledge to repeat tasks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b="1" dirty="0"/>
              <a:t>packages</a:t>
            </a:r>
            <a:r>
              <a:rPr lang="en-US" dirty="0"/>
              <a:t> for internal use, to streamline data pipelines/repetitive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git actions </a:t>
            </a:r>
            <a:r>
              <a:rPr lang="en-US" dirty="0"/>
              <a:t>for additional compute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Collaborate with other teams</a:t>
            </a:r>
            <a:r>
              <a:rPr lang="en-US" dirty="0"/>
              <a:t>/organizations on projects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AEE88-7AEA-9A47-17BE-ABD52AC5F9B0}"/>
              </a:ext>
            </a:extLst>
          </p:cNvPr>
          <p:cNvSpPr txBox="1"/>
          <p:nvPr/>
        </p:nvSpPr>
        <p:spPr>
          <a:xfrm>
            <a:off x="5900102" y="1305650"/>
            <a:ext cx="4900458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Benefits for other teams: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and host </a:t>
            </a:r>
            <a:r>
              <a:rPr lang="en-US" b="1" dirty="0"/>
              <a:t>interactive maps and dashboards </a:t>
            </a:r>
            <a:r>
              <a:rPr lang="en-US" dirty="0"/>
              <a:t>to display information in an intuitive way, completely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it as a </a:t>
            </a:r>
            <a:r>
              <a:rPr lang="en-US" b="1" dirty="0"/>
              <a:t>project management tool</a:t>
            </a:r>
            <a:r>
              <a:rPr lang="en-US" dirty="0"/>
              <a:t> to track progress on team goals/work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3B6A7-86E3-CA19-B4A3-5431EB0BAF17}"/>
              </a:ext>
            </a:extLst>
          </p:cNvPr>
          <p:cNvSpPr txBox="1"/>
          <p:nvPr/>
        </p:nvSpPr>
        <p:spPr>
          <a:xfrm>
            <a:off x="7353075" y="4685816"/>
            <a:ext cx="3394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Walk through:</a:t>
            </a:r>
          </a:p>
          <a:p>
            <a:r>
              <a:rPr lang="en-US" dirty="0">
                <a:hlinkClick r:id="rId3"/>
              </a:rPr>
              <a:t>https://github.com/orgs/nycdepartmentoffinance/repositories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5716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116A9-25D5-7654-A0C6-CC2EE1E98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7634C-FB06-9DC2-A266-04800C68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66E6A-1F00-3DAD-4319-BDE76AD2DB32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Existing use case #1: Free websites, hosting interactive maps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2FF575-31C3-09FA-50D5-8A169DA1D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0F9F8E-0072-D5F2-0BE2-A3F626300779}"/>
              </a:ext>
            </a:extLst>
          </p:cNvPr>
          <p:cNvSpPr txBox="1"/>
          <p:nvPr/>
        </p:nvSpPr>
        <p:spPr>
          <a:xfrm>
            <a:off x="1742128" y="6100895"/>
            <a:ext cx="85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https://nycdepartmentoffinance.github.io/models/coop_sales_model.html#maps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727559-1D25-04D2-99D7-D917C342B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80" y="1148062"/>
            <a:ext cx="8401398" cy="471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22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44949-7A63-3233-F528-DDCFC711C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8E903-80D9-6AED-ED5E-277E8F3A4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D7580-0448-91D5-D8A0-1CA2F64D267E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Existing use case #2: Interactive data dictionaries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654F0-E540-88E2-90E8-D1464FFB3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F6D64F-606A-3305-003A-F32B5B280B5C}"/>
              </a:ext>
            </a:extLst>
          </p:cNvPr>
          <p:cNvSpPr txBox="1"/>
          <p:nvPr/>
        </p:nvSpPr>
        <p:spPr>
          <a:xfrm>
            <a:off x="1742128" y="6100895"/>
            <a:ext cx="85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https://nycdepartmentoffinance.github.io/data_dictionary/fdw_crosswalk.html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BCB615-5B62-7659-4942-BB27B6F60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93" y="1130704"/>
            <a:ext cx="8058498" cy="49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8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A3B94-246D-D177-808C-D7855E658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9F08B-75B7-32AA-BF50-94113100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1453-C721-BBEB-C371-C6A5C6072982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Existing use case #3: Internal packages for common tasks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70C18F-3971-9F72-C5FD-836BEBB5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6C8EAB-1886-AA0B-3A28-EEC8E48D7FC8}"/>
              </a:ext>
            </a:extLst>
          </p:cNvPr>
          <p:cNvSpPr txBox="1"/>
          <p:nvPr/>
        </p:nvSpPr>
        <p:spPr>
          <a:xfrm>
            <a:off x="1742128" y="6100895"/>
            <a:ext cx="85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https://github.com/nycdepartmentoffinance/assessNYC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C0C2B-9C4E-1032-14C3-8ED31C633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60" y="1590261"/>
            <a:ext cx="4265511" cy="42593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E4C9D2-B4C9-66EC-DFA3-111A130DF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571" y="1667717"/>
            <a:ext cx="4265511" cy="41819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22EA36-A82A-F02F-9EC6-BAB5FCE1BD87}"/>
              </a:ext>
            </a:extLst>
          </p:cNvPr>
          <p:cNvSpPr txBox="1"/>
          <p:nvPr/>
        </p:nvSpPr>
        <p:spPr>
          <a:xfrm>
            <a:off x="5095224" y="1231803"/>
            <a:ext cx="5822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evaluate_model_by</a:t>
            </a:r>
            <a:r>
              <a:rPr lang="en-US" b="1" dirty="0"/>
              <a:t>() function within package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66CD95-ECA2-2B23-8130-E934B72DF11D}"/>
              </a:ext>
            </a:extLst>
          </p:cNvPr>
          <p:cNvSpPr txBox="1"/>
          <p:nvPr/>
        </p:nvSpPr>
        <p:spPr>
          <a:xfrm>
            <a:off x="561559" y="1231803"/>
            <a:ext cx="2991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assessNYC</a:t>
            </a:r>
            <a:r>
              <a:rPr lang="en-US" b="1" dirty="0"/>
              <a:t> R package</a:t>
            </a:r>
          </a:p>
        </p:txBody>
      </p:sp>
    </p:spTree>
    <p:extLst>
      <p:ext uri="{BB962C8B-B14F-4D97-AF65-F5344CB8AC3E}">
        <p14:creationId xmlns:p14="http://schemas.microsoft.com/office/powerpoint/2010/main" val="1273825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87E74-B8E0-8B3F-0B03-E8EB9BCDD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46308-E829-59DE-B81C-9E625B358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1A313-891D-2C94-DA8A-0ED695E0F5B0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Existing use case #4: Documenting existing project work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24BBE6-9BDF-9D54-5709-DC12CB53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9C9B3E-E359-4082-B561-E5962B87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73" y="1676871"/>
            <a:ext cx="4451590" cy="3645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77A5D5-9ACE-8942-8F5F-EC8DB561F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861" y="1732142"/>
            <a:ext cx="6469654" cy="4577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F1C35A-3AD1-EF46-BAF1-C4ED224D69C6}"/>
              </a:ext>
            </a:extLst>
          </p:cNvPr>
          <p:cNvSpPr txBox="1"/>
          <p:nvPr/>
        </p:nvSpPr>
        <p:spPr>
          <a:xfrm>
            <a:off x="5247861" y="1260971"/>
            <a:ext cx="5822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966530-5605-C525-CEF3-BDC7080F399C}"/>
              </a:ext>
            </a:extLst>
          </p:cNvPr>
          <p:cNvSpPr txBox="1"/>
          <p:nvPr/>
        </p:nvSpPr>
        <p:spPr>
          <a:xfrm>
            <a:off x="478499" y="1260971"/>
            <a:ext cx="2991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499932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EA38B-4B08-5949-CBF5-738AB5DF1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166B7-433F-81B8-1B33-01492586F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try it for yourself?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4454F-0112-0DB3-0896-A605389A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10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BEE9C-964C-5E16-129F-148D3451F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5AA08-0E89-FB54-6B33-56938A57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9CC40-6E98-636E-1FA8-ADB952F19B70}"/>
              </a:ext>
            </a:extLst>
          </p:cNvPr>
          <p:cNvSpPr txBox="1"/>
          <p:nvPr/>
        </p:nvSpPr>
        <p:spPr>
          <a:xfrm>
            <a:off x="478499" y="589583"/>
            <a:ext cx="8472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Opportunities to get started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6D639D-8159-8DE5-D84A-AFA56232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AF0260-2091-4119-D45F-7E4596B0AF6E}"/>
              </a:ext>
            </a:extLst>
          </p:cNvPr>
          <p:cNvSpPr txBox="1"/>
          <p:nvPr/>
        </p:nvSpPr>
        <p:spPr>
          <a:xfrm>
            <a:off x="645459" y="1425388"/>
            <a:ext cx="104214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Initial set-up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Download git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a free GitHub account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Download GitHub Desktop </a:t>
            </a:r>
            <a:r>
              <a:rPr lang="en-US" sz="2400" i="1" dirty="0"/>
              <a:t>(if you prefer a point and click interface)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Explore the </a:t>
            </a:r>
            <a:r>
              <a:rPr lang="en-US" sz="2400" b="1" dirty="0">
                <a:hlinkClick r:id="rId3"/>
              </a:rPr>
              <a:t>onboarding resources </a:t>
            </a:r>
            <a:r>
              <a:rPr lang="en-US" sz="2400" dirty="0"/>
              <a:t>on our DOF GitHub organization: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Github</a:t>
            </a:r>
            <a:r>
              <a:rPr lang="en-US" sz="2400" dirty="0"/>
              <a:t> set-up with proxy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Proxy set-up for RStudio // </a:t>
            </a:r>
            <a:r>
              <a:rPr lang="en-US" sz="2400" dirty="0" err="1"/>
              <a:t>VSCode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Database Connections in R // 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Project set-up for R // Python using virtual environments (to track package uses/dependencies)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Create your own repository </a:t>
            </a:r>
            <a:r>
              <a:rPr lang="en-US" sz="2400" dirty="0"/>
              <a:t>to start playing around with how it works.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9949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D98C-5D5D-1899-E2BE-149FBE375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C09FF-57A0-1E3F-2C3C-FA1A559E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601FA4-A98B-3554-35B0-33F24087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61139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7C2E-2A66-9EF6-BC80-3A9A38B77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A713-55E4-EC5D-FA06-C48E2CE7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Imagine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21DDA-2392-94B1-2088-168095867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82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26021-F39E-CE0B-7572-4EF89A7CF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5F11-A3EC-79FA-DD34-9A0204D7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A43C5-13DA-391A-DF0C-FB5182B62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DCAC650-9000-C57A-D1BD-2C66ECFC8B89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1010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My coworker Ethan and I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price, logged estimate,  price-estimate, </a:t>
            </a:r>
            <a:r>
              <a:rPr lang="en-US" sz="2000" dirty="0" err="1"/>
              <a:t>log_price-log_estimate</a:t>
            </a:r>
            <a:r>
              <a:rPr lang="en-US" sz="2000" dirty="0"/>
              <a:t>).</a:t>
            </a:r>
          </a:p>
          <a:p>
            <a:pPr marL="0" indent="0">
              <a:buNone/>
            </a:pPr>
            <a:r>
              <a:rPr lang="en-US" sz="2000" dirty="0"/>
              <a:t>In the current ecosystem:</a:t>
            </a:r>
          </a:p>
          <a:p>
            <a:r>
              <a:rPr lang="en-US" sz="2000" dirty="0"/>
              <a:t>How could I work on this task so that my work was </a:t>
            </a:r>
            <a:r>
              <a:rPr lang="en-US" sz="2000" b="1" dirty="0"/>
              <a:t>version controlled</a:t>
            </a:r>
            <a:r>
              <a:rPr lang="en-US" sz="2000" dirty="0"/>
              <a:t> (saved regularly and sequentially)?</a:t>
            </a:r>
          </a:p>
          <a:p>
            <a:r>
              <a:rPr lang="en-US" sz="2000" dirty="0"/>
              <a:t>How could I </a:t>
            </a:r>
            <a:r>
              <a:rPr lang="en-US" sz="2000" b="1" dirty="0"/>
              <a:t>collaborate</a:t>
            </a:r>
            <a:r>
              <a:rPr lang="en-US" sz="2000" dirty="0"/>
              <a:t> with Ethan on this in real time? </a:t>
            </a:r>
          </a:p>
          <a:p>
            <a:r>
              <a:rPr lang="en-US" sz="2000" dirty="0"/>
              <a:t>How could we </a:t>
            </a:r>
            <a:r>
              <a:rPr lang="en-US" sz="2000" b="1" dirty="0"/>
              <a:t>combine our work </a:t>
            </a:r>
            <a:r>
              <a:rPr lang="en-US" sz="2000" dirty="0"/>
              <a:t>when it was finished, assuming someone else might want to repeat this process another time?</a:t>
            </a:r>
          </a:p>
          <a:p>
            <a:r>
              <a:rPr lang="en-US" sz="2000" dirty="0"/>
              <a:t>Where would we </a:t>
            </a:r>
            <a:r>
              <a:rPr lang="en-US" sz="2000" b="1" dirty="0"/>
              <a:t>store the finished product </a:t>
            </a:r>
            <a:r>
              <a:rPr lang="en-US" sz="2000" dirty="0"/>
              <a:t>so that our team knew it was the final version and future data analysts might be able to replicate our work easily?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2E79C0-F6FD-AA45-965C-F0B13B7FD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981682"/>
              </p:ext>
            </p:extLst>
          </p:nvPr>
        </p:nvGraphicFramePr>
        <p:xfrm>
          <a:off x="4985461" y="2066869"/>
          <a:ext cx="6696134" cy="3781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157">
                  <a:extLst>
                    <a:ext uri="{9D8B030D-6E8A-4147-A177-3AD203B41FA5}">
                      <a16:colId xmlns:a16="http://schemas.microsoft.com/office/drawing/2014/main" val="3696082161"/>
                    </a:ext>
                  </a:extLst>
                </a:gridCol>
                <a:gridCol w="4966977">
                  <a:extLst>
                    <a:ext uri="{9D8B030D-6E8A-4147-A177-3AD203B41FA5}">
                      <a16:colId xmlns:a16="http://schemas.microsoft.com/office/drawing/2014/main" val="162338461"/>
                    </a:ext>
                  </a:extLst>
                </a:gridCol>
              </a:tblGrid>
              <a:tr h="392786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Current 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Problems or potential risks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970809"/>
                  </a:ext>
                </a:extLst>
              </a:tr>
              <a:tr h="794253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Save different named versions of the same script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Which version is the most up to date?</a:t>
                      </a:r>
                    </a:p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How do we revert changes of scripts if we make a mistake?</a:t>
                      </a:r>
                    </a:p>
                    <a:p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072538"/>
                  </a:ext>
                </a:extLst>
              </a:tr>
              <a:tr h="794253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Work on different scripts and talk to each other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Relies on really good communication to work seamlessly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Repetitive work – could do the same portion of the project without realizing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654629"/>
                  </a:ext>
                </a:extLst>
              </a:tr>
              <a:tr h="794253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Copy and paste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Different changes to the same code – how to reconcile?</a:t>
                      </a:r>
                    </a:p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Potential for repetitive code and take additional time to make sure it can run seamlessly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105653"/>
                  </a:ext>
                </a:extLst>
              </a:tr>
              <a:tr h="746789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Agency-Specific Secure Network Drive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Should we have a new 2025 folder?</a:t>
                      </a:r>
                    </a:p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Where should it live in the G:/ Drive?</a:t>
                      </a:r>
                    </a:p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Would a new hire easily know where to look for this information?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943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102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3DBB-F689-A00C-FBD8-DE4F68B1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            &amp;                    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54D66-9EB6-EB33-8B1F-8347F0AC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03569CB-4461-E0A8-6061-FB968FF03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976" y="3813573"/>
            <a:ext cx="1589904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EC26A39B-A8E2-4CED-AF70-8EB46795A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5072516" y="3604670"/>
            <a:ext cx="2987221" cy="95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31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E89AC-CC59-FABA-9719-03FC2FEFF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6D076-C369-D292-194B-EDFFC3C0C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 descr="Graphical user interface, application, email&#10;&#10;AI-generated content may be incorrect.">
            <a:extLst>
              <a:ext uri="{FF2B5EF4-FFF2-40B4-BE49-F238E27FC236}">
                <a16:creationId xmlns:a16="http://schemas.microsoft.com/office/drawing/2014/main" id="{26F24933-74AA-3651-048D-A1BE3C55B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597" y="2543911"/>
            <a:ext cx="5410510" cy="392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DBD853-B6FE-AE65-C86B-18F4ED28AAE0}"/>
              </a:ext>
            </a:extLst>
          </p:cNvPr>
          <p:cNvSpPr/>
          <p:nvPr/>
        </p:nvSpPr>
        <p:spPr>
          <a:xfrm>
            <a:off x="9152021" y="683494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08D865-0D9F-A8C6-4B17-B468D55E782B}"/>
              </a:ext>
            </a:extLst>
          </p:cNvPr>
          <p:cNvSpPr/>
          <p:nvPr/>
        </p:nvSpPr>
        <p:spPr>
          <a:xfrm>
            <a:off x="603566" y="2545740"/>
            <a:ext cx="2201779" cy="52939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Local Machine</a:t>
            </a:r>
          </a:p>
        </p:txBody>
      </p:sp>
      <p:pic>
        <p:nvPicPr>
          <p:cNvPr id="15" name="Picture 14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BE3A44AF-A215-35F5-3E1C-9A51C01BE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6" y="3247804"/>
            <a:ext cx="2784985" cy="1308099"/>
          </a:xfrm>
          <a:prstGeom prst="rect">
            <a:avLst/>
          </a:prstGeom>
        </p:spPr>
      </p:pic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A44CD49A-7261-F906-C41F-87844CF7F756}"/>
              </a:ext>
            </a:extLst>
          </p:cNvPr>
          <p:cNvSpPr/>
          <p:nvPr/>
        </p:nvSpPr>
        <p:spPr>
          <a:xfrm>
            <a:off x="3676513" y="3429000"/>
            <a:ext cx="3594795" cy="672353"/>
          </a:xfrm>
          <a:prstGeom prst="left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531302-B9AC-0242-1323-026599E67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2465F1-ADDB-B956-C938-F28F12543C58}"/>
              </a:ext>
            </a:extLst>
          </p:cNvPr>
          <p:cNvSpPr txBox="1"/>
          <p:nvPr/>
        </p:nvSpPr>
        <p:spPr>
          <a:xfrm>
            <a:off x="3866709" y="4144039"/>
            <a:ext cx="35947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git is a </a:t>
            </a:r>
            <a:r>
              <a:rPr lang="en-US" sz="1800" b="1" dirty="0">
                <a:solidFill>
                  <a:schemeClr val="accent2"/>
                </a:solidFill>
              </a:rPr>
              <a:t>version control system</a:t>
            </a:r>
            <a:r>
              <a:rPr lang="en-US" sz="1800" i="1" dirty="0"/>
              <a:t> (a mini programming language) </a:t>
            </a:r>
            <a:r>
              <a:rPr lang="en-US" sz="1800" dirty="0"/>
              <a:t>that keeps track of all changes made in a folder (repository/repo)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6DA84-EEFE-4290-5704-25A9DC71212E}"/>
              </a:ext>
            </a:extLst>
          </p:cNvPr>
          <p:cNvSpPr txBox="1"/>
          <p:nvPr/>
        </p:nvSpPr>
        <p:spPr>
          <a:xfrm>
            <a:off x="6311597" y="1300896"/>
            <a:ext cx="56808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GitHub is a </a:t>
            </a:r>
            <a:r>
              <a:rPr lang="en-US" b="1" dirty="0">
                <a:solidFill>
                  <a:schemeClr val="accent3"/>
                </a:solidFill>
              </a:rPr>
              <a:t>website</a:t>
            </a:r>
            <a:r>
              <a:rPr lang="en-US" dirty="0"/>
              <a:t> that hosts repositories (folders) under version control by git. It is the </a:t>
            </a:r>
            <a:r>
              <a:rPr lang="en-US" b="1" dirty="0">
                <a:solidFill>
                  <a:schemeClr val="accent3"/>
                </a:solidFill>
              </a:rPr>
              <a:t>remote (cloud) storage</a:t>
            </a:r>
            <a:r>
              <a:rPr lang="en-US" b="1" dirty="0"/>
              <a:t> </a:t>
            </a:r>
            <a:r>
              <a:rPr lang="en-US" dirty="0"/>
              <a:t>for repositories (folders) that allows us to work together on the same material.</a:t>
            </a:r>
          </a:p>
        </p:txBody>
      </p:sp>
    </p:spTree>
    <p:extLst>
      <p:ext uri="{BB962C8B-B14F-4D97-AF65-F5344CB8AC3E}">
        <p14:creationId xmlns:p14="http://schemas.microsoft.com/office/powerpoint/2010/main" val="2920416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96191-C132-D887-3DB5-1F5AFDA37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72F07-B939-C1AF-3F5F-042F16178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A0FBA-7266-7B06-EA12-926B6679C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F3C655-7053-EE7C-952D-90EA61A1AF1C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  <a:solidFill>
            <a:srgbClr val="F151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851A522-250B-4451-8DCF-47A14390C671}"/>
              </a:ext>
            </a:extLst>
          </p:cNvPr>
          <p:cNvSpPr txBox="1">
            <a:spLocks/>
          </p:cNvSpPr>
          <p:nvPr/>
        </p:nvSpPr>
        <p:spPr>
          <a:xfrm>
            <a:off x="622469" y="1579417"/>
            <a:ext cx="4088427" cy="46526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</a:t>
            </a:r>
            <a:r>
              <a:rPr lang="en-US" sz="2000" dirty="0"/>
              <a:t> is like Word’s Version History for code.</a:t>
            </a:r>
          </a:p>
          <a:p>
            <a:r>
              <a:rPr lang="en-US" sz="2000" dirty="0"/>
              <a:t>It is a </a:t>
            </a:r>
            <a:r>
              <a:rPr lang="en-US" sz="2000" b="1" dirty="0"/>
              <a:t>version control system </a:t>
            </a:r>
            <a:r>
              <a:rPr lang="en-US" sz="2000" dirty="0"/>
              <a:t>that keeps track of all changes made in a folder (repository/repo)</a:t>
            </a:r>
          </a:p>
          <a:p>
            <a:pPr lvl="1"/>
            <a:r>
              <a:rPr lang="en-US" sz="1600" dirty="0"/>
              <a:t>A historical backup of “snapshots” of your work</a:t>
            </a:r>
          </a:p>
          <a:p>
            <a:pPr lvl="1"/>
            <a:r>
              <a:rPr lang="en-US" sz="1600" dirty="0"/>
              <a:t>Think of it as a “Save As” version</a:t>
            </a:r>
          </a:p>
          <a:p>
            <a:r>
              <a:rPr lang="en-US" sz="2000" dirty="0"/>
              <a:t>git (on it’s own) only keeps track of work on your </a:t>
            </a:r>
            <a:r>
              <a:rPr lang="en-US" sz="2000" b="1" dirty="0"/>
              <a:t>local machine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86B8D5-A848-34EF-237F-2A74CE20F4EF}"/>
              </a:ext>
            </a:extLst>
          </p:cNvPr>
          <p:cNvSpPr txBox="1"/>
          <p:nvPr/>
        </p:nvSpPr>
        <p:spPr>
          <a:xfrm>
            <a:off x="5156789" y="1579417"/>
            <a:ext cx="682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saves a </a:t>
            </a:r>
            <a:r>
              <a:rPr lang="en-US" b="1" dirty="0"/>
              <a:t>stream of snapshots</a:t>
            </a:r>
            <a:r>
              <a:rPr lang="en-US" dirty="0"/>
              <a:t> (called commits)</a:t>
            </a:r>
          </a:p>
        </p:txBody>
      </p:sp>
      <p:pic>
        <p:nvPicPr>
          <p:cNvPr id="1034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E363ACD8-0E09-98BE-BCB3-31FE72CA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1948749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96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D655C-0716-CEA0-75BB-9F4F2C5F7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A49F4-F989-FD78-57D2-7037059AE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CBD5A-77D1-D5FD-AEC5-CF63D1C50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C46E171-E8E0-1C0C-D82B-7EF575228FA1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E75D1F-0A6D-9DF9-0DD1-26FEE1BF7F26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45EE9E6-39EF-5790-8EB5-1B0C2282C350}"/>
              </a:ext>
            </a:extLst>
          </p:cNvPr>
          <p:cNvSpPr txBox="1">
            <a:spLocks/>
          </p:cNvSpPr>
          <p:nvPr/>
        </p:nvSpPr>
        <p:spPr>
          <a:xfrm>
            <a:off x="622469" y="1569537"/>
            <a:ext cx="5074024" cy="4756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When you use git/GitHub together, it is like </a:t>
            </a:r>
            <a:r>
              <a:rPr lang="en-US" sz="2000" b="1" dirty="0" err="1"/>
              <a:t>GoogleDocs</a:t>
            </a:r>
            <a:r>
              <a:rPr lang="en-US" sz="2000" dirty="0"/>
              <a:t> for code.</a:t>
            </a:r>
          </a:p>
          <a:p>
            <a:r>
              <a:rPr lang="en-US" sz="2000" dirty="0"/>
              <a:t>GitHub is a </a:t>
            </a:r>
            <a:r>
              <a:rPr lang="en-US" sz="2000" b="1" dirty="0"/>
              <a:t>website</a:t>
            </a:r>
            <a:r>
              <a:rPr lang="en-US" sz="2000" dirty="0"/>
              <a:t> that hosts repositories (folders) under version control by git.</a:t>
            </a:r>
          </a:p>
          <a:p>
            <a:r>
              <a:rPr lang="en-US" sz="2000" dirty="0"/>
              <a:t>It is the </a:t>
            </a:r>
            <a:r>
              <a:rPr lang="en-US" sz="2000" b="1" dirty="0"/>
              <a:t>remote (cloud) storage </a:t>
            </a:r>
            <a:r>
              <a:rPr lang="en-US" sz="2000" dirty="0"/>
              <a:t>for repositories (folders) that allows us to work together on the same material.</a:t>
            </a:r>
          </a:p>
          <a:p>
            <a:r>
              <a:rPr lang="en-US" sz="2000" dirty="0"/>
              <a:t>It allows for </a:t>
            </a:r>
            <a:r>
              <a:rPr lang="en-US" sz="2000" b="1" dirty="0"/>
              <a:t>team development</a:t>
            </a:r>
          </a:p>
          <a:p>
            <a:pPr lvl="1"/>
            <a:r>
              <a:rPr lang="en-US" sz="1600" dirty="0"/>
              <a:t>Different versions of the project (these “snapshots”) can be merged together to create one final version</a:t>
            </a:r>
          </a:p>
          <a:p>
            <a:pPr lvl="1"/>
            <a:r>
              <a:rPr lang="en-US" sz="1600" dirty="0"/>
              <a:t>Allows for simultaneous work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DB9C48E1-A44A-CA48-CB31-F022ABB7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851" y="1524315"/>
            <a:ext cx="3776911" cy="190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&#10;&#10;AI-generated content may be incorrect.">
            <a:extLst>
              <a:ext uri="{FF2B5EF4-FFF2-40B4-BE49-F238E27FC236}">
                <a16:creationId xmlns:a16="http://schemas.microsoft.com/office/drawing/2014/main" id="{01550133-2CE3-CA5D-A321-9B25E8888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836" y="4146538"/>
            <a:ext cx="4276964" cy="20216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685F26-CE90-8191-4E56-C6BD18072C51}"/>
              </a:ext>
            </a:extLst>
          </p:cNvPr>
          <p:cNvSpPr/>
          <p:nvPr/>
        </p:nvSpPr>
        <p:spPr>
          <a:xfrm>
            <a:off x="7076834" y="3617147"/>
            <a:ext cx="3023129" cy="42435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Collaborating with others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3D60C1-5535-B866-6BD4-2B7A8D5AE32F}"/>
              </a:ext>
            </a:extLst>
          </p:cNvPr>
          <p:cNvSpPr/>
          <p:nvPr/>
        </p:nvSpPr>
        <p:spPr>
          <a:xfrm>
            <a:off x="6959071" y="994924"/>
            <a:ext cx="3023129" cy="42435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Working alone</a:t>
            </a:r>
          </a:p>
        </p:txBody>
      </p:sp>
    </p:spTree>
    <p:extLst>
      <p:ext uri="{BB962C8B-B14F-4D97-AF65-F5344CB8AC3E}">
        <p14:creationId xmlns:p14="http://schemas.microsoft.com/office/powerpoint/2010/main" val="2451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B1361-185C-7655-AE4E-6B388E24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4F7E-39DF-98AB-0511-9620FEBB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@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933E9-4C78-34E6-46A9-BE649774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 descr="Logo&#10;&#10;AI-generated content may be incorrect.">
            <a:extLst>
              <a:ext uri="{FF2B5EF4-FFF2-40B4-BE49-F238E27FC236}">
                <a16:creationId xmlns:a16="http://schemas.microsoft.com/office/drawing/2014/main" id="{15B488D8-15C9-BEB2-1DCA-9124612D6B1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15" b="22772"/>
          <a:stretch>
            <a:fillRect/>
          </a:stretch>
        </p:blipFill>
        <p:spPr>
          <a:xfrm>
            <a:off x="5945829" y="3804101"/>
            <a:ext cx="1820142" cy="63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2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3062</TotalTime>
  <Words>1331</Words>
  <Application>Microsoft Office PowerPoint</Application>
  <PresentationFormat>Widescreen</PresentationFormat>
  <Paragraphs>157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HelveticaNeueforSAS</vt:lpstr>
      <vt:lpstr>Office Theme</vt:lpstr>
      <vt:lpstr>Using git/GitHub @ NYC              </vt:lpstr>
      <vt:lpstr>A little about me </vt:lpstr>
      <vt:lpstr>Imagine this.</vt:lpstr>
      <vt:lpstr>PowerPoint Presentation</vt:lpstr>
      <vt:lpstr>Enter             &amp;                     .</vt:lpstr>
      <vt:lpstr>PowerPoint Presentation</vt:lpstr>
      <vt:lpstr>PowerPoint Presentation</vt:lpstr>
      <vt:lpstr>PowerPoint Presentation</vt:lpstr>
      <vt:lpstr>Using GitHub @  </vt:lpstr>
      <vt:lpstr>PowerPoint Presentation</vt:lpstr>
      <vt:lpstr>PowerPoint Presentation</vt:lpstr>
      <vt:lpstr>Let’s try it.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What can we use it for?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Want to try it for yourself?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Boyd, Claire</dc:creator>
  <cp:lastModifiedBy>Boyd, Claire</cp:lastModifiedBy>
  <cp:revision>907</cp:revision>
  <dcterms:created xsi:type="dcterms:W3CDTF">2025-05-28T20:55:00Z</dcterms:created>
  <dcterms:modified xsi:type="dcterms:W3CDTF">2025-07-09T19:05:03Z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bba276f-0474-4e48-a2bc-69b0eb22318c_Enabled">
    <vt:lpwstr>true</vt:lpwstr>
  </property>
  <property fmtid="{D5CDD505-2E9C-101B-9397-08002B2CF9AE}" pid="3" name="MSIP_Label_ebba276f-0474-4e48-a2bc-69b0eb22318c_SetDate">
    <vt:lpwstr>2025-06-11T21:03:28Z</vt:lpwstr>
  </property>
  <property fmtid="{D5CDD505-2E9C-101B-9397-08002B2CF9AE}" pid="4" name="MSIP_Label_ebba276f-0474-4e48-a2bc-69b0eb22318c_Method">
    <vt:lpwstr>Standard</vt:lpwstr>
  </property>
  <property fmtid="{D5CDD505-2E9C-101B-9397-08002B2CF9AE}" pid="5" name="MSIP_Label_ebba276f-0474-4e48-a2bc-69b0eb22318c_Name">
    <vt:lpwstr>Non-Restricted-Main</vt:lpwstr>
  </property>
  <property fmtid="{D5CDD505-2E9C-101B-9397-08002B2CF9AE}" pid="6" name="MSIP_Label_ebba276f-0474-4e48-a2bc-69b0eb22318c_SiteId">
    <vt:lpwstr>32f56fc7-5f81-4e22-a95b-15da66513bef</vt:lpwstr>
  </property>
  <property fmtid="{D5CDD505-2E9C-101B-9397-08002B2CF9AE}" pid="7" name="MSIP_Label_ebba276f-0474-4e48-a2bc-69b0eb22318c_ActionId">
    <vt:lpwstr>3dd1422f-45f1-4180-a3ba-6e80e9b8fbcc</vt:lpwstr>
  </property>
  <property fmtid="{D5CDD505-2E9C-101B-9397-08002B2CF9AE}" pid="8" name="MSIP_Label_ebba276f-0474-4e48-a2bc-69b0eb22318c_ContentBits">
    <vt:lpwstr>0</vt:lpwstr>
  </property>
  <property fmtid="{D5CDD505-2E9C-101B-9397-08002B2CF9AE}" pid="9" name="MSIP_Label_ebba276f-0474-4e48-a2bc-69b0eb22318c_Tag">
    <vt:lpwstr>10, 3, 0, 1</vt:lpwstr>
  </property>
</Properties>
</file>